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2" r:id="rId1"/>
    <p:sldMasterId id="2147483656" r:id="rId2"/>
    <p:sldMasterId id="2147483650" r:id="rId3"/>
    <p:sldMasterId id="2147483658" r:id="rId4"/>
  </p:sldMasterIdLst>
  <p:notesMasterIdLst>
    <p:notesMasterId r:id="rId26"/>
  </p:notesMasterIdLst>
  <p:handoutMasterIdLst>
    <p:handoutMasterId r:id="rId27"/>
  </p:handoutMasterIdLst>
  <p:sldIdLst>
    <p:sldId id="308" r:id="rId5"/>
    <p:sldId id="288" r:id="rId6"/>
    <p:sldId id="290" r:id="rId7"/>
    <p:sldId id="309" r:id="rId8"/>
    <p:sldId id="310" r:id="rId9"/>
    <p:sldId id="311" r:id="rId10"/>
    <p:sldId id="312" r:id="rId11"/>
    <p:sldId id="293" r:id="rId12"/>
    <p:sldId id="307" r:id="rId13"/>
    <p:sldId id="296" r:id="rId14"/>
    <p:sldId id="294" r:id="rId15"/>
    <p:sldId id="295" r:id="rId16"/>
    <p:sldId id="297" r:id="rId17"/>
    <p:sldId id="298" r:id="rId18"/>
    <p:sldId id="300" r:id="rId19"/>
    <p:sldId id="306" r:id="rId20"/>
    <p:sldId id="313" r:id="rId21"/>
    <p:sldId id="314" r:id="rId22"/>
    <p:sldId id="317" r:id="rId23"/>
    <p:sldId id="315" r:id="rId24"/>
    <p:sldId id="316" r:id="rId25"/>
  </p:sldIdLst>
  <p:sldSz cx="9144000" cy="6858000" type="screen4x3"/>
  <p:notesSz cx="7099300" cy="10234613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E36920"/>
    <a:srgbClr val="0E4383"/>
    <a:srgbClr val="0F3FD7"/>
    <a:srgbClr val="2CDB1F"/>
    <a:srgbClr val="2DCD3C"/>
    <a:srgbClr val="11E944"/>
    <a:srgbClr val="B91DAE"/>
    <a:srgbClr val="E0491A"/>
    <a:srgbClr val="5FB5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118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TENTE-C80A503A\Archivio%20(K)\Studio%20TURSI\FIAB%20-%20Legambiente\FIAB\ComuniCiclabili\adesioni%20agosto%202017\Valutazione%20ComuniCiclabili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UTENTE-C80A503A\Archivio%20(K)\Studio%20TURSI\FIAB%20-%20Legambiente\FIAB\ComuniCiclabili\adesioni%20agosto%202017\Valutazione%20ComuniCiclabili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UTENTE-C80A503A\Archivio%20(K)\Studio%20TURSI\FIAB%20-%20Legambiente\FIAB\ComuniCiclabili\adesioni%20agosto%202017\Valutazione%20ComuniCiclabili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7433241743452826E-2"/>
          <c:y val="4.8247249992627313E-2"/>
          <c:w val="0.84734614351549065"/>
          <c:h val="0.891672889203456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Grafici!$A$3</c:f>
              <c:strCache>
                <c:ptCount val="1"/>
                <c:pt idx="0">
                  <c:v>Popolazione</c:v>
                </c:pt>
              </c:strCache>
            </c:strRef>
          </c:tx>
          <c:invertIfNegative val="0"/>
          <c:cat>
            <c:strRef>
              <c:f>Grafici!$B$2:$Q$2</c:f>
              <c:strCache>
                <c:ptCount val="16"/>
                <c:pt idx="0">
                  <c:v>1 PARMA</c:v>
                </c:pt>
                <c:pt idx="1">
                  <c:v>2 RIMINI</c:v>
                </c:pt>
                <c:pt idx="2">
                  <c:v>3 FERRARA</c:v>
                </c:pt>
                <c:pt idx="3">
                  <c:v>4 PESCARA</c:v>
                </c:pt>
                <c:pt idx="4">
                  <c:v>5 ................</c:v>
                </c:pt>
                <c:pt idx="5">
                  <c:v>6 FANO</c:v>
                </c:pt>
                <c:pt idx="6">
                  <c:v>7 BELLUNO</c:v>
                </c:pt>
                <c:pt idx="7">
                  <c:v>8 ...........</c:v>
                </c:pt>
                <c:pt idx="8">
                  <c:v>9 GIULIANOVA</c:v>
                </c:pt>
                <c:pt idx="9">
                  <c:v>10 SESTRI LEVANTE</c:v>
                </c:pt>
                <c:pt idx="10">
                  <c:v>11 PINETO</c:v>
                </c:pt>
                <c:pt idx="11">
                  <c:v>12 LOANO</c:v>
                </c:pt>
                <c:pt idx="12">
                  <c:v>13 CANNOBIO</c:v>
                </c:pt>
                <c:pt idx="13">
                  <c:v>14 CORINALDO</c:v>
                </c:pt>
                <c:pt idx="14">
                  <c:v>15 SULBIATE</c:v>
                </c:pt>
                <c:pt idx="15">
                  <c:v>16 URBANA</c:v>
                </c:pt>
              </c:strCache>
            </c:strRef>
          </c:cat>
          <c:val>
            <c:numRef>
              <c:f>Grafici!$B$3:$Q$3</c:f>
              <c:numCache>
                <c:formatCode>0.00</c:formatCode>
                <c:ptCount val="16"/>
                <c:pt idx="0">
                  <c:v>19.331499999999988</c:v>
                </c:pt>
                <c:pt idx="1">
                  <c:v>14.892300000000002</c:v>
                </c:pt>
                <c:pt idx="2">
                  <c:v>13.315500000000005</c:v>
                </c:pt>
                <c:pt idx="3">
                  <c:v>12.1014</c:v>
                </c:pt>
                <c:pt idx="4">
                  <c:v>9.4813000000000009</c:v>
                </c:pt>
                <c:pt idx="5">
                  <c:v>6.0888</c:v>
                </c:pt>
                <c:pt idx="6">
                  <c:v>3.5876000000000001</c:v>
                </c:pt>
                <c:pt idx="7">
                  <c:v>2.8319999999999985</c:v>
                </c:pt>
                <c:pt idx="8">
                  <c:v>2.3898999999999986</c:v>
                </c:pt>
                <c:pt idx="9">
                  <c:v>1.8441000000000001</c:v>
                </c:pt>
                <c:pt idx="10">
                  <c:v>1.4955999999999994</c:v>
                </c:pt>
                <c:pt idx="11">
                  <c:v>1.1272</c:v>
                </c:pt>
                <c:pt idx="12">
                  <c:v>0.52080000000000004</c:v>
                </c:pt>
                <c:pt idx="13">
                  <c:v>0.51060000000000005</c:v>
                </c:pt>
                <c:pt idx="14">
                  <c:v>0.41860000000000008</c:v>
                </c:pt>
                <c:pt idx="15">
                  <c:v>0.22320000000000012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E4-4EA1-BC74-8051AF8CA536}"/>
            </c:ext>
          </c:extLst>
        </c:ser>
        <c:ser>
          <c:idx val="1"/>
          <c:order val="1"/>
          <c:tx>
            <c:strRef>
              <c:f>Grafici!$A$21</c:f>
              <c:strCache>
                <c:ptCount val="1"/>
                <c:pt idx="0">
                  <c:v>Tot. corretto</c:v>
                </c:pt>
              </c:strCache>
            </c:strRef>
          </c:tx>
          <c:invertIfNegative val="0"/>
          <c:cat>
            <c:strRef>
              <c:f>Grafici!$B$2:$Q$2</c:f>
              <c:strCache>
                <c:ptCount val="16"/>
                <c:pt idx="0">
                  <c:v>1 PARMA</c:v>
                </c:pt>
                <c:pt idx="1">
                  <c:v>2 RIMINI</c:v>
                </c:pt>
                <c:pt idx="2">
                  <c:v>3 FERRARA</c:v>
                </c:pt>
                <c:pt idx="3">
                  <c:v>4 PESCARA</c:v>
                </c:pt>
                <c:pt idx="4">
                  <c:v>5 ................</c:v>
                </c:pt>
                <c:pt idx="5">
                  <c:v>6 FANO</c:v>
                </c:pt>
                <c:pt idx="6">
                  <c:v>7 BELLUNO</c:v>
                </c:pt>
                <c:pt idx="7">
                  <c:v>8 ...........</c:v>
                </c:pt>
                <c:pt idx="8">
                  <c:v>9 GIULIANOVA</c:v>
                </c:pt>
                <c:pt idx="9">
                  <c:v>10 SESTRI LEVANTE</c:v>
                </c:pt>
                <c:pt idx="10">
                  <c:v>11 PINETO</c:v>
                </c:pt>
                <c:pt idx="11">
                  <c:v>12 LOANO</c:v>
                </c:pt>
                <c:pt idx="12">
                  <c:v>13 CANNOBIO</c:v>
                </c:pt>
                <c:pt idx="13">
                  <c:v>14 CORINALDO</c:v>
                </c:pt>
                <c:pt idx="14">
                  <c:v>15 SULBIATE</c:v>
                </c:pt>
                <c:pt idx="15">
                  <c:v>16 URBANA</c:v>
                </c:pt>
              </c:strCache>
            </c:strRef>
          </c:cat>
          <c:val>
            <c:numRef>
              <c:f>Grafici!$B$21:$Q$21</c:f>
              <c:numCache>
                <c:formatCode>General</c:formatCode>
                <c:ptCount val="16"/>
                <c:pt idx="0">
                  <c:v>12.943609856246418</c:v>
                </c:pt>
                <c:pt idx="1">
                  <c:v>12.715233059900704</c:v>
                </c:pt>
                <c:pt idx="2">
                  <c:v>23.203798639223077</c:v>
                </c:pt>
                <c:pt idx="3">
                  <c:v>6.202438147249036</c:v>
                </c:pt>
                <c:pt idx="4">
                  <c:v>17.097232227332029</c:v>
                </c:pt>
                <c:pt idx="5">
                  <c:v>12.919180803032937</c:v>
                </c:pt>
                <c:pt idx="6">
                  <c:v>8.691063638197388</c:v>
                </c:pt>
                <c:pt idx="7">
                  <c:v>5.704136336368598</c:v>
                </c:pt>
                <c:pt idx="8">
                  <c:v>6.3309806258877259</c:v>
                </c:pt>
                <c:pt idx="9">
                  <c:v>8.3168467462424847</c:v>
                </c:pt>
                <c:pt idx="10">
                  <c:v>10.231857982535344</c:v>
                </c:pt>
                <c:pt idx="11">
                  <c:v>5.6520247455935797</c:v>
                </c:pt>
                <c:pt idx="12">
                  <c:v>10.348980890373314</c:v>
                </c:pt>
                <c:pt idx="13">
                  <c:v>10.511087578627228</c:v>
                </c:pt>
                <c:pt idx="14">
                  <c:v>9.794394971189103</c:v>
                </c:pt>
                <c:pt idx="15">
                  <c:v>10.541770057899091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E4-4EA1-BC74-8051AF8CA5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954752"/>
        <c:axId val="86956288"/>
      </c:barChart>
      <c:catAx>
        <c:axId val="86954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956288"/>
        <c:crosses val="autoZero"/>
        <c:auto val="1"/>
        <c:lblAlgn val="ctr"/>
        <c:lblOffset val="100"/>
        <c:noMultiLvlLbl val="0"/>
      </c:catAx>
      <c:valAx>
        <c:axId val="8695628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869547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734037035249488"/>
          <c:y val="5.3309504851219568E-2"/>
          <c:w val="0.1068758922964633"/>
          <c:h val="0.10836202778023565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7433241743452847E-2"/>
          <c:y val="4.8247249992627306E-2"/>
          <c:w val="0.84734614351549065"/>
          <c:h val="0.891672889203456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'Grafici cluster'!$B$6</c:f>
              <c:strCache>
                <c:ptCount val="1"/>
                <c:pt idx="0">
                  <c:v>CICLOTURISMO</c:v>
                </c:pt>
              </c:strCache>
            </c:strRef>
          </c:tx>
          <c:invertIfNegative val="0"/>
          <c:cat>
            <c:strRef>
              <c:f>'Grafici cluster'!$C$2:$R$2</c:f>
              <c:strCache>
                <c:ptCount val="16"/>
                <c:pt idx="0">
                  <c:v>1 PARMA</c:v>
                </c:pt>
                <c:pt idx="1">
                  <c:v>2 RIMINI</c:v>
                </c:pt>
                <c:pt idx="2">
                  <c:v>3 FERRARA</c:v>
                </c:pt>
                <c:pt idx="3">
                  <c:v>4 PESCARA</c:v>
                </c:pt>
                <c:pt idx="4">
                  <c:v>5 ...........</c:v>
                </c:pt>
                <c:pt idx="5">
                  <c:v>6 FANO</c:v>
                </c:pt>
                <c:pt idx="6">
                  <c:v>7 BELLUNO</c:v>
                </c:pt>
                <c:pt idx="7">
                  <c:v>8 ..........</c:v>
                </c:pt>
                <c:pt idx="8">
                  <c:v>9 GIULIANOVA</c:v>
                </c:pt>
                <c:pt idx="9">
                  <c:v>10 SESTRI LEVANTE</c:v>
                </c:pt>
                <c:pt idx="10">
                  <c:v>11 PINETO</c:v>
                </c:pt>
                <c:pt idx="11">
                  <c:v>12 LOANO</c:v>
                </c:pt>
                <c:pt idx="12">
                  <c:v>13 CANNOBIO</c:v>
                </c:pt>
                <c:pt idx="13">
                  <c:v>14 CORINALDO</c:v>
                </c:pt>
                <c:pt idx="14">
                  <c:v>15 SULBIATE</c:v>
                </c:pt>
                <c:pt idx="15">
                  <c:v>16 URBANA</c:v>
                </c:pt>
              </c:strCache>
            </c:strRef>
          </c:cat>
          <c:val>
            <c:numRef>
              <c:f>'Grafici cluster'!$C$6:$R$6</c:f>
              <c:numCache>
                <c:formatCode>0.00</c:formatCode>
                <c:ptCount val="16"/>
                <c:pt idx="0">
                  <c:v>1.4762951659209063</c:v>
                </c:pt>
                <c:pt idx="1">
                  <c:v>2.476111816173459</c:v>
                </c:pt>
                <c:pt idx="2">
                  <c:v>4.0028538169802088</c:v>
                </c:pt>
                <c:pt idx="3">
                  <c:v>0.63794271737154429</c:v>
                </c:pt>
                <c:pt idx="4">
                  <c:v>1.4238553784818537</c:v>
                </c:pt>
                <c:pt idx="5">
                  <c:v>2.0726579950072241</c:v>
                </c:pt>
                <c:pt idx="6">
                  <c:v>2.7873787490244202</c:v>
                </c:pt>
                <c:pt idx="7">
                  <c:v>1.2358757062146886</c:v>
                </c:pt>
                <c:pt idx="8">
                  <c:v>2.3850370308381104</c:v>
                </c:pt>
                <c:pt idx="9">
                  <c:v>2.8951792202158222</c:v>
                </c:pt>
                <c:pt idx="10">
                  <c:v>6.3519657662476572</c:v>
                </c:pt>
                <c:pt idx="11">
                  <c:v>0.44357700496806246</c:v>
                </c:pt>
                <c:pt idx="12">
                  <c:v>6.7204301075268793</c:v>
                </c:pt>
                <c:pt idx="13">
                  <c:v>6.6343517430473948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EB-4B4E-8E32-58BB65AD8656}"/>
            </c:ext>
          </c:extLst>
        </c:ser>
        <c:ser>
          <c:idx val="1"/>
          <c:order val="1"/>
          <c:tx>
            <c:strRef>
              <c:f>'Grafici cluster'!$B$8</c:f>
              <c:strCache>
                <c:ptCount val="1"/>
                <c:pt idx="0">
                  <c:v>CICL. URBANE</c:v>
                </c:pt>
              </c:strCache>
            </c:strRef>
          </c:tx>
          <c:invertIfNegative val="0"/>
          <c:cat>
            <c:strRef>
              <c:f>'Grafici cluster'!$C$2:$R$2</c:f>
              <c:strCache>
                <c:ptCount val="16"/>
                <c:pt idx="0">
                  <c:v>1 PARMA</c:v>
                </c:pt>
                <c:pt idx="1">
                  <c:v>2 RIMINI</c:v>
                </c:pt>
                <c:pt idx="2">
                  <c:v>3 FERRARA</c:v>
                </c:pt>
                <c:pt idx="3">
                  <c:v>4 PESCARA</c:v>
                </c:pt>
                <c:pt idx="4">
                  <c:v>5 ...........</c:v>
                </c:pt>
                <c:pt idx="5">
                  <c:v>6 FANO</c:v>
                </c:pt>
                <c:pt idx="6">
                  <c:v>7 BELLUNO</c:v>
                </c:pt>
                <c:pt idx="7">
                  <c:v>8 ..........</c:v>
                </c:pt>
                <c:pt idx="8">
                  <c:v>9 GIULIANOVA</c:v>
                </c:pt>
                <c:pt idx="9">
                  <c:v>10 SESTRI LEVANTE</c:v>
                </c:pt>
                <c:pt idx="10">
                  <c:v>11 PINETO</c:v>
                </c:pt>
                <c:pt idx="11">
                  <c:v>12 LOANO</c:v>
                </c:pt>
                <c:pt idx="12">
                  <c:v>13 CANNOBIO</c:v>
                </c:pt>
                <c:pt idx="13">
                  <c:v>14 CORINALDO</c:v>
                </c:pt>
                <c:pt idx="14">
                  <c:v>15 SULBIATE</c:v>
                </c:pt>
                <c:pt idx="15">
                  <c:v>16 URBANA</c:v>
                </c:pt>
              </c:strCache>
            </c:strRef>
          </c:cat>
          <c:val>
            <c:numRef>
              <c:f>'Grafici cluster'!$C$8:$R$8</c:f>
              <c:numCache>
                <c:formatCode>0.00</c:formatCode>
                <c:ptCount val="16"/>
                <c:pt idx="0">
                  <c:v>3.0879911026045597</c:v>
                </c:pt>
                <c:pt idx="1">
                  <c:v>2.3256985153401408</c:v>
                </c:pt>
                <c:pt idx="2">
                  <c:v>4.4666366264879276</c:v>
                </c:pt>
                <c:pt idx="3">
                  <c:v>0.92040590344918816</c:v>
                </c:pt>
                <c:pt idx="4">
                  <c:v>4.6407138261630765</c:v>
                </c:pt>
                <c:pt idx="5">
                  <c:v>2.4761857837340675</c:v>
                </c:pt>
                <c:pt idx="6">
                  <c:v>1.5121529713457478</c:v>
                </c:pt>
                <c:pt idx="7">
                  <c:v>1.9597457627118651</c:v>
                </c:pt>
                <c:pt idx="8">
                  <c:v>0.53433198041759067</c:v>
                </c:pt>
                <c:pt idx="9">
                  <c:v>0.79795021961932688</c:v>
                </c:pt>
                <c:pt idx="10">
                  <c:v>0.31759828831238324</c:v>
                </c:pt>
                <c:pt idx="11">
                  <c:v>0.17743080198722516</c:v>
                </c:pt>
                <c:pt idx="12">
                  <c:v>0.86405529953917126</c:v>
                </c:pt>
                <c:pt idx="13">
                  <c:v>0.7060321190755976</c:v>
                </c:pt>
                <c:pt idx="14">
                  <c:v>5.8170090778786401</c:v>
                </c:pt>
                <c:pt idx="15">
                  <c:v>6.4964157706093175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7EB-4B4E-8E32-58BB65AD8656}"/>
            </c:ext>
          </c:extLst>
        </c:ser>
        <c:ser>
          <c:idx val="2"/>
          <c:order val="2"/>
          <c:tx>
            <c:strRef>
              <c:f>'Grafici cluster'!$B$9</c:f>
              <c:strCache>
                <c:ptCount val="1"/>
                <c:pt idx="0">
                  <c:v>ZTL-PEDON.-30</c:v>
                </c:pt>
              </c:strCache>
            </c:strRef>
          </c:tx>
          <c:invertIfNegative val="0"/>
          <c:cat>
            <c:strRef>
              <c:f>'Grafici cluster'!$C$2:$R$2</c:f>
              <c:strCache>
                <c:ptCount val="16"/>
                <c:pt idx="0">
                  <c:v>1 PARMA</c:v>
                </c:pt>
                <c:pt idx="1">
                  <c:v>2 RIMINI</c:v>
                </c:pt>
                <c:pt idx="2">
                  <c:v>3 FERRARA</c:v>
                </c:pt>
                <c:pt idx="3">
                  <c:v>4 PESCARA</c:v>
                </c:pt>
                <c:pt idx="4">
                  <c:v>5 ...........</c:v>
                </c:pt>
                <c:pt idx="5">
                  <c:v>6 FANO</c:v>
                </c:pt>
                <c:pt idx="6">
                  <c:v>7 BELLUNO</c:v>
                </c:pt>
                <c:pt idx="7">
                  <c:v>8 ..........</c:v>
                </c:pt>
                <c:pt idx="8">
                  <c:v>9 GIULIANOVA</c:v>
                </c:pt>
                <c:pt idx="9">
                  <c:v>10 SESTRI LEVANTE</c:v>
                </c:pt>
                <c:pt idx="10">
                  <c:v>11 PINETO</c:v>
                </c:pt>
                <c:pt idx="11">
                  <c:v>12 LOANO</c:v>
                </c:pt>
                <c:pt idx="12">
                  <c:v>13 CANNOBIO</c:v>
                </c:pt>
                <c:pt idx="13">
                  <c:v>14 CORINALDO</c:v>
                </c:pt>
                <c:pt idx="14">
                  <c:v>15 SULBIATE</c:v>
                </c:pt>
                <c:pt idx="15">
                  <c:v>16 URBANA</c:v>
                </c:pt>
              </c:strCache>
            </c:strRef>
          </c:cat>
          <c:val>
            <c:numRef>
              <c:f>'Grafici cluster'!$C$9:$R$9</c:f>
              <c:numCache>
                <c:formatCode>0.00</c:formatCode>
                <c:ptCount val="16"/>
                <c:pt idx="0">
                  <c:v>3.5511679900680226</c:v>
                </c:pt>
                <c:pt idx="1">
                  <c:v>2.2456135049656547</c:v>
                </c:pt>
                <c:pt idx="2">
                  <c:v>6.3664798167549073</c:v>
                </c:pt>
                <c:pt idx="3">
                  <c:v>0.74817789677227464</c:v>
                </c:pt>
                <c:pt idx="4">
                  <c:v>1.8874658538386084</c:v>
                </c:pt>
                <c:pt idx="5">
                  <c:v>3.4619038234134791</c:v>
                </c:pt>
                <c:pt idx="6">
                  <c:v>0.28836771100457154</c:v>
                </c:pt>
                <c:pt idx="7">
                  <c:v>0</c:v>
                </c:pt>
                <c:pt idx="8">
                  <c:v>6.1257793213105177E-3</c:v>
                </c:pt>
                <c:pt idx="9">
                  <c:v>0.97516403665744844</c:v>
                </c:pt>
                <c:pt idx="10">
                  <c:v>0.7097753410002674</c:v>
                </c:pt>
                <c:pt idx="11">
                  <c:v>1.1501508161816902</c:v>
                </c:pt>
                <c:pt idx="12">
                  <c:v>1.4592933947772651</c:v>
                </c:pt>
                <c:pt idx="13">
                  <c:v>2.2804700352526441</c:v>
                </c:pt>
                <c:pt idx="14">
                  <c:v>0.47778308647873863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7EB-4B4E-8E32-58BB65AD8656}"/>
            </c:ext>
          </c:extLst>
        </c:ser>
        <c:ser>
          <c:idx val="3"/>
          <c:order val="3"/>
          <c:tx>
            <c:strRef>
              <c:f>'Grafici cluster'!$B$12</c:f>
              <c:strCache>
                <c:ptCount val="1"/>
                <c:pt idx="0">
                  <c:v>GOVERNANCE</c:v>
                </c:pt>
              </c:strCache>
            </c:strRef>
          </c:tx>
          <c:invertIfNegative val="0"/>
          <c:cat>
            <c:strRef>
              <c:f>'Grafici cluster'!$C$2:$R$2</c:f>
              <c:strCache>
                <c:ptCount val="16"/>
                <c:pt idx="0">
                  <c:v>1 PARMA</c:v>
                </c:pt>
                <c:pt idx="1">
                  <c:v>2 RIMINI</c:v>
                </c:pt>
                <c:pt idx="2">
                  <c:v>3 FERRARA</c:v>
                </c:pt>
                <c:pt idx="3">
                  <c:v>4 PESCARA</c:v>
                </c:pt>
                <c:pt idx="4">
                  <c:v>5 ...........</c:v>
                </c:pt>
                <c:pt idx="5">
                  <c:v>6 FANO</c:v>
                </c:pt>
                <c:pt idx="6">
                  <c:v>7 BELLUNO</c:v>
                </c:pt>
                <c:pt idx="7">
                  <c:v>8 ..........</c:v>
                </c:pt>
                <c:pt idx="8">
                  <c:v>9 GIULIANOVA</c:v>
                </c:pt>
                <c:pt idx="9">
                  <c:v>10 SESTRI LEVANTE</c:v>
                </c:pt>
                <c:pt idx="10">
                  <c:v>11 PINETO</c:v>
                </c:pt>
                <c:pt idx="11">
                  <c:v>12 LOANO</c:v>
                </c:pt>
                <c:pt idx="12">
                  <c:v>13 CANNOBIO</c:v>
                </c:pt>
                <c:pt idx="13">
                  <c:v>14 CORINALDO</c:v>
                </c:pt>
                <c:pt idx="14">
                  <c:v>15 SULBIATE</c:v>
                </c:pt>
                <c:pt idx="15">
                  <c:v>16 URBANA</c:v>
                </c:pt>
              </c:strCache>
            </c:strRef>
          </c:cat>
          <c:val>
            <c:numRef>
              <c:f>'Grafici cluster'!$C$12:$R$12</c:f>
              <c:numCache>
                <c:formatCode>0.00</c:formatCode>
                <c:ptCount val="16"/>
                <c:pt idx="0">
                  <c:v>4.1778474801046936</c:v>
                </c:pt>
                <c:pt idx="1">
                  <c:v>3.5828498496757737</c:v>
                </c:pt>
                <c:pt idx="2">
                  <c:v>2.3725043575654645</c:v>
                </c:pt>
                <c:pt idx="3">
                  <c:v>2.7246280291476022</c:v>
                </c:pt>
                <c:pt idx="4">
                  <c:v>3.6819211916281702</c:v>
                </c:pt>
                <c:pt idx="5">
                  <c:v>3.1248306986160737</c:v>
                </c:pt>
                <c:pt idx="6">
                  <c:v>2.693960282193375</c:v>
                </c:pt>
                <c:pt idx="7">
                  <c:v>1.9025826640522185</c:v>
                </c:pt>
                <c:pt idx="8">
                  <c:v>2.6544293057488066</c:v>
                </c:pt>
                <c:pt idx="9">
                  <c:v>3.5497594251570974</c:v>
                </c:pt>
                <c:pt idx="10">
                  <c:v>2.4513418017383444</c:v>
                </c:pt>
                <c:pt idx="11">
                  <c:v>3.2104302630244881</c:v>
                </c:pt>
                <c:pt idx="12">
                  <c:v>1.5290519877675839</c:v>
                </c:pt>
                <c:pt idx="13">
                  <c:v>1.4705882352941178</c:v>
                </c:pt>
                <c:pt idx="14">
                  <c:v>4.5878689147416276</c:v>
                </c:pt>
                <c:pt idx="15">
                  <c:v>6.8008455105229295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7EB-4B4E-8E32-58BB65AD8656}"/>
            </c:ext>
          </c:extLst>
        </c:ser>
        <c:ser>
          <c:idx val="4"/>
          <c:order val="4"/>
          <c:tx>
            <c:strRef>
              <c:f>'Grafici cluster'!$B$14</c:f>
              <c:strCache>
                <c:ptCount val="1"/>
                <c:pt idx="0">
                  <c:v>COMUNICAZ.</c:v>
                </c:pt>
              </c:strCache>
            </c:strRef>
          </c:tx>
          <c:invertIfNegative val="0"/>
          <c:cat>
            <c:strRef>
              <c:f>'Grafici cluster'!$C$2:$R$2</c:f>
              <c:strCache>
                <c:ptCount val="16"/>
                <c:pt idx="0">
                  <c:v>1 PARMA</c:v>
                </c:pt>
                <c:pt idx="1">
                  <c:v>2 RIMINI</c:v>
                </c:pt>
                <c:pt idx="2">
                  <c:v>3 FERRARA</c:v>
                </c:pt>
                <c:pt idx="3">
                  <c:v>4 PESCARA</c:v>
                </c:pt>
                <c:pt idx="4">
                  <c:v>5 ...........</c:v>
                </c:pt>
                <c:pt idx="5">
                  <c:v>6 FANO</c:v>
                </c:pt>
                <c:pt idx="6">
                  <c:v>7 BELLUNO</c:v>
                </c:pt>
                <c:pt idx="7">
                  <c:v>8 ..........</c:v>
                </c:pt>
                <c:pt idx="8">
                  <c:v>9 GIULIANOVA</c:v>
                </c:pt>
                <c:pt idx="9">
                  <c:v>10 SESTRI LEVANTE</c:v>
                </c:pt>
                <c:pt idx="10">
                  <c:v>11 PINETO</c:v>
                </c:pt>
                <c:pt idx="11">
                  <c:v>12 LOANO</c:v>
                </c:pt>
                <c:pt idx="12">
                  <c:v>13 CANNOBIO</c:v>
                </c:pt>
                <c:pt idx="13">
                  <c:v>14 CORINALDO</c:v>
                </c:pt>
                <c:pt idx="14">
                  <c:v>15 SULBIATE</c:v>
                </c:pt>
                <c:pt idx="15">
                  <c:v>16 URBANA</c:v>
                </c:pt>
              </c:strCache>
            </c:strRef>
          </c:cat>
          <c:val>
            <c:numRef>
              <c:f>'Grafici cluster'!$C$14:$R$14</c:f>
              <c:numCache>
                <c:formatCode>0.00</c:formatCode>
                <c:ptCount val="16"/>
                <c:pt idx="0">
                  <c:v>0.78105165144970679</c:v>
                </c:pt>
                <c:pt idx="1">
                  <c:v>0.92902909557288038</c:v>
                </c:pt>
                <c:pt idx="2">
                  <c:v>0.37016071495625413</c:v>
                </c:pt>
                <c:pt idx="3">
                  <c:v>0.60742558712215111</c:v>
                </c:pt>
                <c:pt idx="4">
                  <c:v>0.8003944606752238</c:v>
                </c:pt>
                <c:pt idx="5">
                  <c:v>0.60913152016817795</c:v>
                </c:pt>
                <c:pt idx="6">
                  <c:v>1.4092039246292787</c:v>
                </c:pt>
                <c:pt idx="7">
                  <c:v>0.60593220338983089</c:v>
                </c:pt>
                <c:pt idx="8">
                  <c:v>0.75105652956190638</c:v>
                </c:pt>
                <c:pt idx="9">
                  <c:v>2.1780055311534077</c:v>
                </c:pt>
                <c:pt idx="10">
                  <c:v>0.40117678523669448</c:v>
                </c:pt>
                <c:pt idx="11">
                  <c:v>1.2984386089425124</c:v>
                </c:pt>
                <c:pt idx="12">
                  <c:v>0.92603686635944693</c:v>
                </c:pt>
                <c:pt idx="13">
                  <c:v>0.58754406580493468</c:v>
                </c:pt>
                <c:pt idx="14">
                  <c:v>0</c:v>
                </c:pt>
                <c:pt idx="15">
                  <c:v>1.3440860215053769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7EB-4B4E-8E32-58BB65AD8656}"/>
            </c:ext>
          </c:extLst>
        </c:ser>
        <c:ser>
          <c:idx val="5"/>
          <c:order val="5"/>
          <c:tx>
            <c:strRef>
              <c:f>'Grafici cluster'!$B$21</c:f>
              <c:strCache>
                <c:ptCount val="1"/>
                <c:pt idx="0">
                  <c:v>PUNTEGGIO TOT.</c:v>
                </c:pt>
              </c:strCache>
            </c:strRef>
          </c:tx>
          <c:invertIfNegative val="0"/>
          <c:cat>
            <c:strRef>
              <c:f>'Grafici cluster'!$C$2:$R$2</c:f>
              <c:strCache>
                <c:ptCount val="16"/>
                <c:pt idx="0">
                  <c:v>1 PARMA</c:v>
                </c:pt>
                <c:pt idx="1">
                  <c:v>2 RIMINI</c:v>
                </c:pt>
                <c:pt idx="2">
                  <c:v>3 FERRARA</c:v>
                </c:pt>
                <c:pt idx="3">
                  <c:v>4 PESCARA</c:v>
                </c:pt>
                <c:pt idx="4">
                  <c:v>5 ...........</c:v>
                </c:pt>
                <c:pt idx="5">
                  <c:v>6 FANO</c:v>
                </c:pt>
                <c:pt idx="6">
                  <c:v>7 BELLUNO</c:v>
                </c:pt>
                <c:pt idx="7">
                  <c:v>8 ..........</c:v>
                </c:pt>
                <c:pt idx="8">
                  <c:v>9 GIULIANOVA</c:v>
                </c:pt>
                <c:pt idx="9">
                  <c:v>10 SESTRI LEVANTE</c:v>
                </c:pt>
                <c:pt idx="10">
                  <c:v>11 PINETO</c:v>
                </c:pt>
                <c:pt idx="11">
                  <c:v>12 LOANO</c:v>
                </c:pt>
                <c:pt idx="12">
                  <c:v>13 CANNOBIO</c:v>
                </c:pt>
                <c:pt idx="13">
                  <c:v>14 CORINALDO</c:v>
                </c:pt>
                <c:pt idx="14">
                  <c:v>15 SULBIATE</c:v>
                </c:pt>
                <c:pt idx="15">
                  <c:v>16 URBANA</c:v>
                </c:pt>
              </c:strCache>
            </c:strRef>
          </c:cat>
          <c:val>
            <c:numRef>
              <c:f>'Grafici cluster'!$C$21:$R$21</c:f>
              <c:numCache>
                <c:formatCode>General</c:formatCode>
                <c:ptCount val="16"/>
                <c:pt idx="0">
                  <c:v>12.943609856246418</c:v>
                </c:pt>
                <c:pt idx="1">
                  <c:v>12.715233059900704</c:v>
                </c:pt>
                <c:pt idx="2">
                  <c:v>23.203798639223077</c:v>
                </c:pt>
                <c:pt idx="3">
                  <c:v>6.202438147249036</c:v>
                </c:pt>
                <c:pt idx="4">
                  <c:v>17.097232227332029</c:v>
                </c:pt>
                <c:pt idx="5">
                  <c:v>12.919180803032937</c:v>
                </c:pt>
                <c:pt idx="6">
                  <c:v>8.691063638197388</c:v>
                </c:pt>
                <c:pt idx="7">
                  <c:v>5.704136336368598</c:v>
                </c:pt>
                <c:pt idx="8">
                  <c:v>6.3309806258877259</c:v>
                </c:pt>
                <c:pt idx="9">
                  <c:v>8.3168467462424847</c:v>
                </c:pt>
                <c:pt idx="10">
                  <c:v>10.231857982535344</c:v>
                </c:pt>
                <c:pt idx="11">
                  <c:v>5.6520247455935797</c:v>
                </c:pt>
                <c:pt idx="12">
                  <c:v>10.348980890373314</c:v>
                </c:pt>
                <c:pt idx="13">
                  <c:v>10.511087578627228</c:v>
                </c:pt>
                <c:pt idx="14">
                  <c:v>9.794394971189103</c:v>
                </c:pt>
                <c:pt idx="15">
                  <c:v>10.541770057899091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7EB-4B4E-8E32-58BB65AD86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228864"/>
        <c:axId val="94230400"/>
      </c:barChart>
      <c:catAx>
        <c:axId val="94228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4230400"/>
        <c:crosses val="autoZero"/>
        <c:auto val="1"/>
        <c:lblAlgn val="ctr"/>
        <c:lblOffset val="100"/>
        <c:noMultiLvlLbl val="0"/>
      </c:catAx>
      <c:valAx>
        <c:axId val="9423040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94228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444267165964767"/>
          <c:y val="4.3823881565366117E-2"/>
          <c:w val="0.17222010832880269"/>
          <c:h val="0.3400673567489457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335917312661499E-2"/>
          <c:y val="9.14983586235395E-2"/>
          <c:w val="0.67151295041608172"/>
          <c:h val="0.90717299578059052"/>
        </c:manualLayout>
      </c:layout>
      <c:pie3DChart>
        <c:varyColors val="1"/>
        <c:ser>
          <c:idx val="0"/>
          <c:order val="0"/>
          <c:explosion val="18"/>
          <c:cat>
            <c:strRef>
              <c:f>('Grafici cluster'!$A$6;'Grafici cluster'!$A$8;'Grafici cluster'!$A$9;'Grafici cluster'!$A$12;'Grafici cluster'!$A$14)</c:f>
              <c:strCache>
                <c:ptCount val="5"/>
                <c:pt idx="0">
                  <c:v>CICLOV. TURISITCHE</c:v>
                </c:pt>
                <c:pt idx="1">
                  <c:v>CICL. URBANE</c:v>
                </c:pt>
                <c:pt idx="2">
                  <c:v>ZTL-PEDON.-30</c:v>
                </c:pt>
                <c:pt idx="3">
                  <c:v>GOVERNANCE</c:v>
                </c:pt>
                <c:pt idx="4">
                  <c:v>COMUNICAZ.</c:v>
                </c:pt>
              </c:strCache>
            </c:strRef>
          </c:cat>
          <c:val>
            <c:numRef>
              <c:f>('Grafici cluster'!$F$6;'Grafici cluster'!$F$8;'Grafici cluster'!$F$9;'Grafici cluster'!$F$12;'Grafici cluster'!$F$14)</c:f>
              <c:numCache>
                <c:formatCode>0.00</c:formatCode>
                <c:ptCount val="5"/>
                <c:pt idx="0">
                  <c:v>0.63794271737154429</c:v>
                </c:pt>
                <c:pt idx="1">
                  <c:v>0.92040590344918816</c:v>
                </c:pt>
                <c:pt idx="2">
                  <c:v>0.74817789677227464</c:v>
                </c:pt>
                <c:pt idx="3">
                  <c:v>2.7246280291476022</c:v>
                </c:pt>
                <c:pt idx="4">
                  <c:v>0.60742558712215111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5D-4D85-85A3-284B8A5B54FC}"/>
            </c:ext>
          </c:extLst>
        </c:ser>
        <c:ser>
          <c:idx val="1"/>
          <c:order val="1"/>
          <c:tx>
            <c:v>PESCARA - PUNTEGGI AREE</c:v>
          </c:tx>
          <c:val>
            <c:numLit>
              <c:formatCode>General</c:formatCode>
              <c:ptCount val="1"/>
              <c:pt idx="0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1-AE5D-4D85-85A3-284B8A5B54FC}"/>
            </c:ext>
          </c:extLst>
        </c:ser>
        <c:ser>
          <c:idx val="2"/>
          <c:order val="2"/>
          <c:tx>
            <c:v>PESCARA - PUNTEDID PER AREE</c:v>
          </c:tx>
          <c:val>
            <c:numLit>
              <c:formatCode>General</c:formatCode>
              <c:ptCount val="1"/>
              <c:pt idx="0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2-AE5D-4D85-85A3-284B8A5B54FC}"/>
            </c:ext>
          </c:extLst>
        </c:ser>
        <c:ser>
          <c:idx val="3"/>
          <c:order val="3"/>
          <c:val>
            <c:numLit>
              <c:formatCode>General</c:formatCode>
              <c:ptCount val="1"/>
              <c:pt idx="0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3-AE5D-4D85-85A3-284B8A5B54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 rtl="0">
            <a:defRPr/>
          </a:pPr>
          <a:endParaRPr lang="it-IT"/>
        </a:p>
      </c:txPr>
    </c:legend>
    <c:plotVisOnly val="0"/>
    <c:dispBlanksAs val="zero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3" cy="511730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4021294" y="1"/>
            <a:ext cx="3076363" cy="511730"/>
          </a:xfrm>
          <a:prstGeom prst="rect">
            <a:avLst/>
          </a:prstGeom>
        </p:spPr>
        <p:txBody>
          <a:bodyPr vert="horz" wrap="square" lIns="99057" tIns="49528" rIns="99057" bIns="4952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69696491-9F1B-443E-B577-E1218C1D6C07}" type="datetimeFigureOut">
              <a:rPr lang="it-IT" altLang="it-IT"/>
              <a:pPr>
                <a:defRPr/>
              </a:pPr>
              <a:t>11/10/2017</a:t>
            </a:fld>
            <a:endParaRPr lang="it-IT" alt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6363" cy="511730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1730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3B610B0D-ED48-4863-B096-86DBEE5A044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3" cy="511730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1294" y="1"/>
            <a:ext cx="3076363" cy="511730"/>
          </a:xfrm>
          <a:prstGeom prst="rect">
            <a:avLst/>
          </a:prstGeom>
        </p:spPr>
        <p:txBody>
          <a:bodyPr vert="horz" wrap="square" lIns="99057" tIns="49528" rIns="99057" bIns="4952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C200B792-EC51-46BC-9D24-73ED005DD34A}" type="datetimeFigureOut">
              <a:rPr lang="it-IT" altLang="it-IT"/>
              <a:pPr>
                <a:defRPr/>
              </a:pPr>
              <a:t>11/10/2017</a:t>
            </a:fld>
            <a:endParaRPr lang="it-IT" alt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0" y="4861442"/>
            <a:ext cx="5679440" cy="4605576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6363" cy="511730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1730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5AF4887-2486-47F2-952D-51056472DE7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2185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871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8405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8405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8405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8405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6497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4200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64978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E774D-427D-4987-A308-1AA4B33089E9}" type="slidenum">
              <a:rPr lang="it-IT" smtClean="0"/>
              <a:pPr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1544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49985EA-4077-43B6-9402-5D082A22B092}" type="datetimeFigureOut">
              <a:rPr lang="it-IT" smtClean="0"/>
              <a:pPr/>
              <a:t>11/10/2017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44133BD-6818-413A-ADD1-5ADE2BA1F8D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4013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magine 7" descr="stage00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99" r:id="rId4"/>
    <p:sldLayoutId id="214748370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magine 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1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magine 1" descr="stage01.pn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uniciclabilit.i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uniciclabilit.it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uniciclabilit.i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uniciclabilit.i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\\UTENTE-C80A503A\Archivio (K)\Studio TURSI\FIAB - Legambiente\FIAB\Label bike friendly\Bandiera con smile\Definitivo\KITgrafica_COMUNICICLABILI_Pagina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152" y="1091353"/>
            <a:ext cx="7793311" cy="2357212"/>
          </a:xfrm>
          <a:prstGeom prst="rect">
            <a:avLst/>
          </a:prstGeom>
          <a:noFill/>
        </p:spPr>
      </p:pic>
      <p:sp>
        <p:nvSpPr>
          <p:cNvPr id="4" name="ZoneTexte 248"/>
          <p:cNvSpPr txBox="1">
            <a:spLocks noChangeArrowheads="1"/>
          </p:cNvSpPr>
          <p:nvPr/>
        </p:nvSpPr>
        <p:spPr bwMode="auto">
          <a:xfrm>
            <a:off x="867101" y="3657566"/>
            <a:ext cx="7394027" cy="115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sz="32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 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sz="32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32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32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23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4462178" y="567558"/>
            <a:ext cx="4334981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LA GUIDA: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strumento per il turismo 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e manifesto per città migliori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178" y="215480"/>
            <a:ext cx="4115340" cy="582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4572000" y="2699042"/>
            <a:ext cx="4225159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CICLOVIE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Itinerari </a:t>
            </a:r>
            <a:r>
              <a:rPr lang="it-IT" sz="2000" dirty="0" err="1">
                <a:solidFill>
                  <a:srgbClr val="0E4383"/>
                </a:solidFill>
                <a:latin typeface="+mj-lt"/>
                <a:cs typeface="Arial" charset="0"/>
              </a:rPr>
              <a:t>Eurovelo</a:t>
            </a:r>
            <a:r>
              <a:rPr lang="it-IT" sz="2000" dirty="0">
                <a:solidFill>
                  <a:srgbClr val="0E4383"/>
                </a:solidFill>
                <a:latin typeface="+mj-lt"/>
                <a:cs typeface="Arial" charset="0"/>
              </a:rPr>
              <a:t> e </a:t>
            </a:r>
            <a:r>
              <a:rPr lang="it-IT" sz="2000" dirty="0" err="1" smtClean="0">
                <a:solidFill>
                  <a:srgbClr val="0E4383"/>
                </a:solidFill>
                <a:latin typeface="+mj-lt"/>
                <a:cs typeface="Arial" charset="0"/>
              </a:rPr>
              <a:t>Bicitalia</a:t>
            </a:r>
            <a:endParaRPr lang="it-IT" sz="2000" dirty="0" smtClean="0">
              <a:solidFill>
                <a:srgbClr val="0E4383"/>
              </a:solidFill>
              <a:latin typeface="+mj-lt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 smtClean="0">
              <a:solidFill>
                <a:srgbClr val="0E4383"/>
              </a:solidFill>
              <a:latin typeface="+mj-lt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Itinerari </a:t>
            </a:r>
            <a:r>
              <a:rPr lang="it-IT" sz="2000" dirty="0">
                <a:solidFill>
                  <a:srgbClr val="0E4383"/>
                </a:solidFill>
                <a:latin typeface="+mj-lt"/>
                <a:cs typeface="Arial" charset="0"/>
              </a:rPr>
              <a:t>Regionali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>
              <a:solidFill>
                <a:srgbClr val="0E4383"/>
              </a:solidFill>
              <a:latin typeface="+mj-lt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Itinerari extraurbani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 smtClean="0">
              <a:solidFill>
                <a:srgbClr val="0E4383"/>
              </a:solidFill>
              <a:latin typeface="+mj-lt"/>
              <a:cs typeface="Arial" charset="0"/>
            </a:endParaRPr>
          </a:p>
          <a:p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ALBERGABICI</a:t>
            </a:r>
            <a:endParaRPr lang="it-IT" sz="2000" dirty="0">
              <a:solidFill>
                <a:srgbClr val="0E4383"/>
              </a:solidFill>
              <a:latin typeface="+mj-lt"/>
              <a:cs typeface="Arial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 smtClean="0">
              <a:solidFill>
                <a:schemeClr val="tx2"/>
              </a:solidFill>
              <a:latin typeface="Glacial Indifference" pitchFamily="50" charset="0"/>
            </a:endParaRPr>
          </a:p>
          <a:p>
            <a:r>
              <a:rPr lang="it-IT" dirty="0" smtClean="0">
                <a:solidFill>
                  <a:schemeClr val="tx2"/>
                </a:solidFill>
                <a:latin typeface="Glacial Indifference" pitchFamily="50" charset="0"/>
              </a:rPr>
              <a:t> </a:t>
            </a:r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4462178" y="567558"/>
            <a:ext cx="4334981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LA GUIDA: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strumento per il turismo 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e manifesto per città migliori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236" y="231246"/>
            <a:ext cx="4265942" cy="581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4572000" y="2699043"/>
            <a:ext cx="4225159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INFRASTRUTTURE URBANE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 Piste ciclabili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Ciclopedonali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Corsie ciclabili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Detrazione per i km NON IN RETE</a:t>
            </a:r>
          </a:p>
          <a:p>
            <a:endParaRPr lang="it-IT" sz="2000" dirty="0">
              <a:solidFill>
                <a:srgbClr val="0E4383"/>
              </a:solidFill>
              <a:latin typeface="+mj-lt"/>
              <a:cs typeface="Arial" charset="0"/>
            </a:endParaRPr>
          </a:p>
          <a:p>
            <a:r>
              <a:rPr lang="it-IT" sz="2000" dirty="0">
                <a:solidFill>
                  <a:srgbClr val="0E4383"/>
                </a:solidFill>
                <a:latin typeface="+mj-lt"/>
                <a:cs typeface="Arial" charset="0"/>
              </a:rPr>
              <a:t>LIMITAZIONE E MODERAZIONE TRAFFICO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Aree </a:t>
            </a:r>
            <a:r>
              <a:rPr lang="it-IT" sz="2000" dirty="0">
                <a:solidFill>
                  <a:srgbClr val="0E4383"/>
                </a:solidFill>
                <a:latin typeface="+mj-lt"/>
                <a:cs typeface="Arial" charset="0"/>
              </a:rPr>
              <a:t>e zone pedonali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Zone </a:t>
            </a:r>
            <a:r>
              <a:rPr lang="it-IT" sz="2000" dirty="0">
                <a:solidFill>
                  <a:srgbClr val="0E4383"/>
                </a:solidFill>
                <a:latin typeface="+mj-lt"/>
                <a:cs typeface="Arial" charset="0"/>
              </a:rPr>
              <a:t>a Traffico Limitato (ZTL)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Zone </a:t>
            </a:r>
            <a:r>
              <a:rPr lang="it-IT" sz="2000" dirty="0">
                <a:solidFill>
                  <a:srgbClr val="0E4383"/>
                </a:solidFill>
                <a:latin typeface="+mj-lt"/>
                <a:cs typeface="Arial" charset="0"/>
              </a:rPr>
              <a:t>30 </a:t>
            </a:r>
            <a:endParaRPr lang="it-IT" sz="2000" dirty="0" smtClean="0">
              <a:solidFill>
                <a:srgbClr val="0E4383"/>
              </a:solidFill>
              <a:latin typeface="+mj-lt"/>
              <a:cs typeface="Arial" charset="0"/>
            </a:endParaRPr>
          </a:p>
          <a:p>
            <a:endParaRPr lang="it-IT" dirty="0"/>
          </a:p>
          <a:p>
            <a:r>
              <a:rPr lang="it-IT" dirty="0" smtClean="0">
                <a:solidFill>
                  <a:schemeClr val="tx2"/>
                </a:solidFill>
                <a:latin typeface="Glacial Indifference" pitchFamily="50" charset="0"/>
              </a:rPr>
              <a:t> </a:t>
            </a:r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 smtClean="0">
              <a:solidFill>
                <a:schemeClr val="tx2"/>
              </a:solidFill>
              <a:latin typeface="Glacial Indifference" pitchFamily="50" charset="0"/>
            </a:endParaRPr>
          </a:p>
          <a:p>
            <a:r>
              <a:rPr lang="it-IT" dirty="0" smtClean="0">
                <a:solidFill>
                  <a:schemeClr val="tx2"/>
                </a:solidFill>
                <a:latin typeface="Glacial Indifference" pitchFamily="50" charset="0"/>
              </a:rPr>
              <a:t> </a:t>
            </a:r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4462178" y="567558"/>
            <a:ext cx="4334981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LA GUIDA: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strumento per il turismo 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e manifesto per città migliori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243" y="247012"/>
            <a:ext cx="4159911" cy="588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4519360" y="2147932"/>
            <a:ext cx="4225159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GOVERNANCE</a:t>
            </a:r>
          </a:p>
          <a:p>
            <a:r>
              <a:rPr lang="it-IT" sz="1600" dirty="0">
                <a:solidFill>
                  <a:srgbClr val="0E4383"/>
                </a:solidFill>
                <a:latin typeface="+mj-lt"/>
                <a:cs typeface="Arial" charset="0"/>
              </a:rPr>
              <a:t>Tasso</a:t>
            </a: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 di Motorizzazione</a:t>
            </a:r>
          </a:p>
          <a:p>
            <a:endParaRPr lang="it-IT" sz="1600" dirty="0">
              <a:solidFill>
                <a:schemeClr val="tx2"/>
              </a:solidFill>
              <a:latin typeface="Glacial Indifference" pitchFamily="50" charset="0"/>
            </a:endParaRPr>
          </a:p>
          <a:p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POLITICHE </a:t>
            </a:r>
            <a:r>
              <a:rPr lang="it-IT" sz="1600" dirty="0">
                <a:solidFill>
                  <a:srgbClr val="0E4383"/>
                </a:solidFill>
                <a:latin typeface="+mj-lt"/>
                <a:cs typeface="Arial" charset="0"/>
              </a:rPr>
              <a:t>MOBILITÀ</a:t>
            </a: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 </a:t>
            </a:r>
            <a:r>
              <a:rPr lang="it-IT" sz="1600" dirty="0">
                <a:solidFill>
                  <a:srgbClr val="0E4383"/>
                </a:solidFill>
                <a:latin typeface="+mj-lt"/>
                <a:cs typeface="Arial" charset="0"/>
              </a:rPr>
              <a:t>URBANA</a:t>
            </a: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 E </a:t>
            </a:r>
            <a:r>
              <a:rPr lang="it-IT" sz="1600" dirty="0">
                <a:solidFill>
                  <a:srgbClr val="0E4383"/>
                </a:solidFill>
                <a:latin typeface="+mj-lt"/>
                <a:cs typeface="Arial" charset="0"/>
              </a:rPr>
              <a:t>SERVIZI</a:t>
            </a: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E4383"/>
                </a:solidFill>
                <a:latin typeface="+mj-lt"/>
                <a:cs typeface="Arial" charset="0"/>
              </a:rPr>
              <a:t>Mobility </a:t>
            </a: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manager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PUMS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err="1" smtClean="0">
                <a:solidFill>
                  <a:srgbClr val="0E4383"/>
                </a:solidFill>
                <a:latin typeface="+mj-lt"/>
                <a:cs typeface="Arial" charset="0"/>
              </a:rPr>
              <a:t>Biciplan</a:t>
            </a:r>
            <a:endParaRPr lang="it-IT" sz="1600" dirty="0" smtClean="0">
              <a:solidFill>
                <a:srgbClr val="0E4383"/>
              </a:solidFill>
              <a:latin typeface="+mj-lt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PUM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E4383"/>
                </a:solidFill>
                <a:latin typeface="+mj-lt"/>
                <a:cs typeface="Arial" charset="0"/>
              </a:rPr>
              <a:t>Ufficio </a:t>
            </a: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Biciclette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Bicibus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Pedibus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E4383"/>
                </a:solidFill>
                <a:latin typeface="+mj-lt"/>
                <a:cs typeface="Arial" charset="0"/>
              </a:rPr>
              <a:t>chiusura temporanea della </a:t>
            </a: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strada davanti alle scuole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600" dirty="0">
              <a:solidFill>
                <a:srgbClr val="0E4383"/>
              </a:solidFill>
              <a:latin typeface="+mj-lt"/>
              <a:cs typeface="Arial" charset="0"/>
            </a:endParaRPr>
          </a:p>
          <a:p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 </a:t>
            </a:r>
            <a:endParaRPr lang="it-IT" sz="1600" dirty="0">
              <a:solidFill>
                <a:srgbClr val="0E4383"/>
              </a:solidFill>
              <a:latin typeface="+mj-lt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 smtClean="0">
              <a:solidFill>
                <a:schemeClr val="tx2"/>
              </a:solidFill>
              <a:latin typeface="Glacial Indifference" pitchFamily="50" charset="0"/>
            </a:endParaRPr>
          </a:p>
          <a:p>
            <a:r>
              <a:rPr lang="it-IT" dirty="0" smtClean="0">
                <a:solidFill>
                  <a:schemeClr val="tx2"/>
                </a:solidFill>
                <a:latin typeface="Glacial Indifference" pitchFamily="50" charset="0"/>
              </a:rPr>
              <a:t> </a:t>
            </a:r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dirty="0">
              <a:solidFill>
                <a:schemeClr val="tx2"/>
              </a:solidFill>
              <a:latin typeface="Glacial Indifference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4462178" y="567558"/>
            <a:ext cx="4334981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LA GUIDA: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strumento per il turismo 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e manifesto per città migliori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243" y="248463"/>
            <a:ext cx="4159911" cy="588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4519360" y="2220502"/>
            <a:ext cx="42251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COMUNICAZIONE E PROMOZIONE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Sito comunale o pagina web istituzionale dedicato alla mobilità ciclabile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Mappe cartacee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600" dirty="0" smtClean="0">
              <a:solidFill>
                <a:srgbClr val="0E4383"/>
              </a:solidFill>
              <a:latin typeface="+mj-lt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EVENTI: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 err="1" smtClean="0">
                <a:solidFill>
                  <a:srgbClr val="0E4383"/>
                </a:solidFill>
                <a:latin typeface="+mj-lt"/>
                <a:cs typeface="Arial" charset="0"/>
              </a:rPr>
              <a:t>Bimbimbici</a:t>
            </a:r>
            <a:endParaRPr lang="it-IT" sz="1600" dirty="0" smtClean="0">
              <a:solidFill>
                <a:srgbClr val="0E4383"/>
              </a:solidFill>
              <a:latin typeface="+mj-lt"/>
              <a:cs typeface="Arial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Settimana Europea della Mobilità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Bike to work Day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Bike to Work FIAB - Bike Challenge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 err="1" smtClean="0">
                <a:solidFill>
                  <a:srgbClr val="0E4383"/>
                </a:solidFill>
                <a:latin typeface="+mj-lt"/>
                <a:cs typeface="Arial" charset="0"/>
              </a:rPr>
              <a:t>European</a:t>
            </a: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 Cycling Challenge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E4383"/>
                </a:solidFill>
                <a:latin typeface="+mj-lt"/>
                <a:cs typeface="Arial" charset="0"/>
              </a:rPr>
              <a:t>Altro</a:t>
            </a:r>
          </a:p>
          <a:p>
            <a:endParaRPr lang="it-IT" sz="1600" dirty="0" smtClean="0">
              <a:solidFill>
                <a:schemeClr val="tx2"/>
              </a:solidFill>
              <a:latin typeface="Glacial Indifference" pitchFamily="50" charset="0"/>
            </a:endParaRPr>
          </a:p>
          <a:p>
            <a:r>
              <a:rPr lang="it-IT" sz="1600" dirty="0" smtClean="0">
                <a:solidFill>
                  <a:schemeClr val="tx2"/>
                </a:solidFill>
                <a:latin typeface="Glacial Indifference" pitchFamily="50" charset="0"/>
              </a:rPr>
              <a:t> </a:t>
            </a:r>
            <a:endParaRPr lang="it-IT" sz="1600" dirty="0">
              <a:solidFill>
                <a:schemeClr val="tx2"/>
              </a:solidFill>
              <a:latin typeface="Glacial Indifference" pitchFamily="50" charset="0"/>
            </a:endParaRPr>
          </a:p>
          <a:p>
            <a:endParaRPr lang="it-IT" sz="1600" dirty="0">
              <a:solidFill>
                <a:schemeClr val="tx2"/>
              </a:solidFill>
              <a:latin typeface="Glacial Indifference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8" name="Grafico 7"/>
          <p:cNvGraphicFramePr/>
          <p:nvPr/>
        </p:nvGraphicFramePr>
        <p:xfrm>
          <a:off x="490537" y="1309687"/>
          <a:ext cx="8162926" cy="4238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ZoneTexte 248"/>
          <p:cNvSpPr txBox="1">
            <a:spLocks noChangeArrowheads="1"/>
          </p:cNvSpPr>
          <p:nvPr/>
        </p:nvSpPr>
        <p:spPr bwMode="auto">
          <a:xfrm>
            <a:off x="490537" y="283781"/>
            <a:ext cx="8306623" cy="86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COMPARAZIONE COMUNI PRIMO GRUPPO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Punteggio complessivo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490537" y="283781"/>
            <a:ext cx="8306623" cy="86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COMPARAZIONE COMUNI PRIMO GRUPPO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PUNTEGGI PER AREE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1" name="Grafico 10"/>
          <p:cNvGraphicFramePr/>
          <p:nvPr/>
        </p:nvGraphicFramePr>
        <p:xfrm>
          <a:off x="490537" y="1309687"/>
          <a:ext cx="8162926" cy="4238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490537" y="220717"/>
            <a:ext cx="8306623" cy="29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Città di EVOPOLI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PUNTEGGI PER AREE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2400" b="1" dirty="0" smtClean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0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- Bene la governance (si può fare di più)</a:t>
            </a:r>
          </a:p>
          <a:p>
            <a:pPr defTabSz="914400">
              <a:spcBef>
                <a:spcPct val="35000"/>
              </a:spcBef>
              <a:buClr>
                <a:srgbClr val="F7B100"/>
              </a:buClr>
            </a:pPr>
            <a:r>
              <a:rPr lang="it-IT" altLang="it-IT" sz="20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- Poche e frammentate le ciclabili: connetterle ed estenderle secondo un PIANO</a:t>
            </a:r>
          </a:p>
          <a:p>
            <a:pPr defTabSz="914400">
              <a:spcBef>
                <a:spcPct val="35000"/>
              </a:spcBef>
              <a:buClr>
                <a:srgbClr val="F7B100"/>
              </a:buClr>
            </a:pPr>
            <a:r>
              <a:rPr lang="it-IT" altLang="it-IT" sz="20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- Incrementare ZTL e generalizzare le ZONE30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7" name="Grafico 6"/>
          <p:cNvGraphicFramePr/>
          <p:nvPr/>
        </p:nvGraphicFramePr>
        <p:xfrm>
          <a:off x="977464" y="2558434"/>
          <a:ext cx="6984121" cy="3846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4477254" y="2698813"/>
            <a:ext cx="4444994" cy="86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82563" indent="-182563" defTabSz="914400">
              <a:spcBef>
                <a:spcPct val="35000"/>
              </a:spcBef>
              <a:buClr>
                <a:srgbClr val="F7B100"/>
              </a:buClr>
              <a:buFont typeface="Arial" panose="020B0604020202020204" pitchFamily="34" charset="0"/>
              <a:buChar char="•"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strumento per il turismo </a:t>
            </a:r>
          </a:p>
          <a:p>
            <a:pPr marL="182563" indent="-182563" defTabSz="914400">
              <a:spcBef>
                <a:spcPct val="35000"/>
              </a:spcBef>
              <a:buClr>
                <a:srgbClr val="F7B100"/>
              </a:buClr>
              <a:buFont typeface="Arial" panose="020B0604020202020204" pitchFamily="34" charset="0"/>
              <a:buChar char="•"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manifesto per città migliori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7" t="1682" r="5352" b="88717"/>
          <a:stretch/>
        </p:blipFill>
        <p:spPr>
          <a:xfrm>
            <a:off x="4572000" y="4437112"/>
            <a:ext cx="4263164" cy="1041181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066" y="248463"/>
            <a:ext cx="4159910" cy="588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4462178" y="738497"/>
            <a:ext cx="4334981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LA GUIDA: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Una scheda per ogni 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Comune Ciclabile</a:t>
            </a:r>
          </a:p>
        </p:txBody>
      </p:sp>
      <p:sp>
        <p:nvSpPr>
          <p:cNvPr id="9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0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74" y="107524"/>
            <a:ext cx="5434140" cy="6156000"/>
          </a:xfrm>
          <a:prstGeom prst="rect">
            <a:avLst/>
          </a:prstGeom>
        </p:spPr>
      </p:pic>
      <p:sp>
        <p:nvSpPr>
          <p:cNvPr id="4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ZoneTexte 248"/>
          <p:cNvSpPr txBox="1">
            <a:spLocks noChangeArrowheads="1"/>
          </p:cNvSpPr>
          <p:nvPr/>
        </p:nvSpPr>
        <p:spPr bwMode="auto">
          <a:xfrm>
            <a:off x="5903370" y="1613273"/>
            <a:ext cx="3066462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Glacial Indifference" pitchFamily="50" charset="0"/>
                <a:cs typeface="Arial" charset="0"/>
              </a:rPr>
              <a:t>IL PRIMO GRUPPO 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err="1" smtClean="0">
                <a:solidFill>
                  <a:srgbClr val="0E4383"/>
                </a:solidFill>
                <a:latin typeface="Glacial Indifference" pitchFamily="50" charset="0"/>
                <a:cs typeface="Arial" charset="0"/>
              </a:rPr>
              <a:t>DI</a:t>
            </a:r>
            <a:r>
              <a:rPr lang="it-IT" altLang="it-IT" sz="2400" b="1" dirty="0" smtClean="0">
                <a:solidFill>
                  <a:srgbClr val="0E4383"/>
                </a:solidFill>
                <a:latin typeface="Glacial Indifference" pitchFamily="50" charset="0"/>
                <a:cs typeface="Arial" charset="0"/>
              </a:rPr>
              <a:t> 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err="1" smtClean="0">
                <a:solidFill>
                  <a:srgbClr val="0E4383"/>
                </a:solidFill>
                <a:latin typeface="Glacial Indifference" pitchFamily="50" charset="0"/>
                <a:cs typeface="Arial" charset="0"/>
              </a:rPr>
              <a:t>ComuniCiclabili</a:t>
            </a:r>
            <a:endParaRPr lang="it-IT" altLang="it-IT" sz="2400" b="1" dirty="0" smtClean="0">
              <a:solidFill>
                <a:srgbClr val="0E4383"/>
              </a:solidFill>
              <a:latin typeface="Glacial Indifference" pitchFamily="50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24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73291" y="246745"/>
            <a:ext cx="4334981" cy="204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2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CERIMONIA </a:t>
            </a:r>
            <a:r>
              <a:rPr lang="it-IT" altLang="it-IT" sz="2200" b="1" dirty="0" err="1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DI</a:t>
            </a:r>
            <a:r>
              <a:rPr lang="it-IT" altLang="it-IT" sz="22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 ASSEGNAZIONE </a:t>
            </a:r>
            <a:r>
              <a:rPr lang="it-IT" altLang="it-IT" sz="2200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DEL RICONOSCIMENTO </a:t>
            </a:r>
          </a:p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200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AL</a:t>
            </a:r>
            <a:r>
              <a:rPr lang="it-IT" altLang="it-IT" sz="22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 PRIMO GRUPPO </a:t>
            </a:r>
            <a:r>
              <a:rPr lang="it-IT" altLang="it-IT" sz="2200" dirty="0" err="1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DI</a:t>
            </a:r>
            <a:r>
              <a:rPr lang="it-IT" altLang="it-IT" sz="2200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 COMUNI</a:t>
            </a:r>
          </a:p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200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FIERA</a:t>
            </a:r>
            <a:r>
              <a:rPr lang="it-IT" altLang="it-IT" sz="22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 COSMOBIKE </a:t>
            </a:r>
            <a:r>
              <a:rPr lang="it-IT" altLang="it-IT" sz="2200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VERONA</a:t>
            </a:r>
          </a:p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200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15 SETTEMBRE 2017</a:t>
            </a:r>
          </a:p>
        </p:txBody>
      </p:sp>
      <p:sp>
        <p:nvSpPr>
          <p:cNvPr id="9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pic>
        <p:nvPicPr>
          <p:cNvPr id="1026" name="Picture 2" descr="\\UTENTE-C80A503A\Archivio (K)\Studio TURSI\FIAB - Legambiente\FIAB\ComuniCiclabili\Foto Cosmobike 2017\Pineto_3Bike_Comuniciclabili18_09_17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2606" y="2604853"/>
            <a:ext cx="5413195" cy="3606541"/>
          </a:xfrm>
          <a:prstGeom prst="rect">
            <a:avLst/>
          </a:prstGeom>
          <a:noFill/>
        </p:spPr>
      </p:pic>
      <p:sp>
        <p:nvSpPr>
          <p:cNvPr id="1028" name="AutoShape 4" descr="Risultati immagini per cosmobike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30" name="Picture 6" descr="Risultati immagini per cosmobike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0315" y="247422"/>
            <a:ext cx="3200400" cy="2667000"/>
          </a:xfrm>
          <a:prstGeom prst="rect">
            <a:avLst/>
          </a:prstGeom>
          <a:noFill/>
        </p:spPr>
      </p:pic>
      <p:pic>
        <p:nvPicPr>
          <p:cNvPr id="1032" name="Picture 8" descr="Risultati immagini per anci 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3407" y="2996257"/>
            <a:ext cx="2047308" cy="3026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00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346840" y="2137219"/>
            <a:ext cx="8450319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2400" b="1" dirty="0" smtClean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algn="ctr"/>
            <a:r>
              <a:rPr lang="it-IT" sz="3200" dirty="0" smtClean="0">
                <a:solidFill>
                  <a:srgbClr val="0E4383"/>
                </a:solidFill>
              </a:rPr>
              <a:t>Dalla</a:t>
            </a:r>
            <a:r>
              <a:rPr lang="it-IT" sz="3200" b="1" dirty="0" smtClean="0">
                <a:solidFill>
                  <a:srgbClr val="0E4383"/>
                </a:solidFill>
              </a:rPr>
              <a:t> PISTA CICLABILE </a:t>
            </a:r>
            <a:r>
              <a:rPr lang="it-IT" sz="3200" dirty="0" smtClean="0">
                <a:solidFill>
                  <a:srgbClr val="0E4383"/>
                </a:solidFill>
              </a:rPr>
              <a:t>alla</a:t>
            </a:r>
            <a:r>
              <a:rPr lang="it-IT" sz="3200" b="1" dirty="0" smtClean="0">
                <a:solidFill>
                  <a:srgbClr val="0E4383"/>
                </a:solidFill>
              </a:rPr>
              <a:t> CITTA’ CICLABILE</a:t>
            </a:r>
          </a:p>
          <a:p>
            <a:r>
              <a:rPr lang="it-IT" sz="2000" b="1" dirty="0" smtClean="0">
                <a:solidFill>
                  <a:srgbClr val="0E4383"/>
                </a:solidFill>
              </a:rPr>
              <a:t>OBIETTIVI</a:t>
            </a:r>
          </a:p>
          <a:p>
            <a:pPr algn="just"/>
            <a:r>
              <a:rPr lang="it-IT" sz="2000" b="1" dirty="0" smtClean="0">
                <a:solidFill>
                  <a:srgbClr val="0E4383"/>
                </a:solidFill>
              </a:rPr>
              <a:t>2.1</a:t>
            </a:r>
            <a:r>
              <a:rPr lang="it-IT" sz="2000" dirty="0" smtClean="0">
                <a:solidFill>
                  <a:srgbClr val="0E4383"/>
                </a:solidFill>
              </a:rPr>
              <a:t>	</a:t>
            </a:r>
            <a:r>
              <a:rPr lang="it-IT" sz="2000" b="1" dirty="0" smtClean="0">
                <a:solidFill>
                  <a:srgbClr val="0E4383"/>
                </a:solidFill>
              </a:rPr>
              <a:t>Informazioni oggettive e COMPARABILI </a:t>
            </a:r>
            <a:r>
              <a:rPr lang="it-IT" sz="2000" dirty="0" smtClean="0">
                <a:solidFill>
                  <a:srgbClr val="0E4383"/>
                </a:solidFill>
              </a:rPr>
              <a:t>su quanto una località sia realmente </a:t>
            </a:r>
            <a:r>
              <a:rPr lang="it-IT" sz="2000" i="1" dirty="0" smtClean="0">
                <a:solidFill>
                  <a:srgbClr val="0E4383"/>
                </a:solidFill>
              </a:rPr>
              <a:t>bike </a:t>
            </a:r>
            <a:r>
              <a:rPr lang="it-IT" sz="2000" i="1" dirty="0" err="1" smtClean="0">
                <a:solidFill>
                  <a:srgbClr val="0E4383"/>
                </a:solidFill>
              </a:rPr>
              <a:t>friendly</a:t>
            </a:r>
            <a:r>
              <a:rPr lang="it-IT" sz="2000" dirty="0" smtClean="0">
                <a:solidFill>
                  <a:srgbClr val="0E4383"/>
                </a:solidFill>
              </a:rPr>
              <a:t> , con scheda su servizi e infrastrutture, utile SIA per i residenti SIA per chi vuol trascorrere una vacanza in luogo adatto ANCHE ad essere visitato e vissuto in bicicletta. </a:t>
            </a:r>
          </a:p>
          <a:p>
            <a:pPr algn="just"/>
            <a:endParaRPr lang="it-IT" sz="2000" dirty="0" smtClean="0">
              <a:solidFill>
                <a:srgbClr val="0E4383"/>
              </a:solidFill>
            </a:endParaRPr>
          </a:p>
          <a:p>
            <a:pPr algn="just"/>
            <a:r>
              <a:rPr lang="it-IT" sz="2000" b="1" dirty="0" smtClean="0">
                <a:solidFill>
                  <a:srgbClr val="0E4383"/>
                </a:solidFill>
              </a:rPr>
              <a:t>2.2</a:t>
            </a:r>
            <a:r>
              <a:rPr lang="it-IT" sz="2000" dirty="0" smtClean="0">
                <a:solidFill>
                  <a:srgbClr val="0E4383"/>
                </a:solidFill>
              </a:rPr>
              <a:t>	</a:t>
            </a:r>
            <a:r>
              <a:rPr lang="it-IT" sz="2000" b="1" dirty="0" smtClean="0">
                <a:solidFill>
                  <a:srgbClr val="0E4383"/>
                </a:solidFill>
              </a:rPr>
              <a:t>Spinta per </a:t>
            </a:r>
            <a:r>
              <a:rPr lang="it-IT" sz="2000" dirty="0" smtClean="0">
                <a:solidFill>
                  <a:srgbClr val="0E4383"/>
                </a:solidFill>
              </a:rPr>
              <a:t>(e tra) </a:t>
            </a:r>
            <a:r>
              <a:rPr lang="it-IT" sz="2000" b="1" dirty="0" smtClean="0">
                <a:solidFill>
                  <a:srgbClr val="0E4383"/>
                </a:solidFill>
              </a:rPr>
              <a:t>i comuni per ottenere il </a:t>
            </a:r>
            <a:r>
              <a:rPr lang="it-IT" sz="2000" b="1" dirty="0" err="1" smtClean="0">
                <a:solidFill>
                  <a:srgbClr val="0E4383"/>
                </a:solidFill>
              </a:rPr>
              <a:t>label</a:t>
            </a:r>
            <a:r>
              <a:rPr lang="it-IT" sz="2000" b="1" dirty="0" smtClean="0">
                <a:solidFill>
                  <a:srgbClr val="0E4383"/>
                </a:solidFill>
              </a:rPr>
              <a:t> e scalarne la classifica</a:t>
            </a:r>
            <a:r>
              <a:rPr lang="it-IT" sz="2000" dirty="0" smtClean="0">
                <a:solidFill>
                  <a:srgbClr val="0E4383"/>
                </a:solidFill>
              </a:rPr>
              <a:t>. </a:t>
            </a:r>
          </a:p>
          <a:p>
            <a:pPr algn="just"/>
            <a:r>
              <a:rPr lang="it-IT" sz="2000" dirty="0" smtClean="0">
                <a:solidFill>
                  <a:srgbClr val="0E4383"/>
                </a:solidFill>
              </a:rPr>
              <a:t>La scheda con i 30 parametri richiesti è anche uno strumento per  PROGRAMMARE azioni amministrative.</a:t>
            </a:r>
          </a:p>
        </p:txBody>
      </p:sp>
      <p:sp>
        <p:nvSpPr>
          <p:cNvPr id="4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pic>
        <p:nvPicPr>
          <p:cNvPr id="5" name="Picture 4" descr="\\UTENTE-C80A503A\Archivio (K)\Studio TURSI\FIAB - Legambiente\FIAB\Label bike friendly\Bandiera con smile\Definitivo\KITgrafica_COMUNICICLABILI_Pagin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351" y="287345"/>
            <a:ext cx="6637281" cy="2007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4808485" y="409899"/>
            <a:ext cx="4051738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8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PRONTI  A SALTARE IN  SELLA  PER  QUESTO NUOVO VIAGGIO?</a:t>
            </a:r>
          </a:p>
          <a:p>
            <a:pPr algn="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4000" b="1" dirty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  <a:p>
            <a:pPr algn="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spc="60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www.comuniciclabili.it</a:t>
            </a:r>
          </a:p>
          <a:p>
            <a:pPr algn="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dirty="0" err="1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ComuniCiclabiliFIAB</a:t>
            </a:r>
            <a:r>
              <a:rPr lang="it-IT" altLang="it-IT" sz="2400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 </a:t>
            </a:r>
            <a:endParaRPr lang="it-IT" altLang="it-IT" sz="2400" dirty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  <a:p>
            <a:pPr algn="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2800" b="1" dirty="0" smtClean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2800" b="1" dirty="0" smtClean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2800" b="1" dirty="0" smtClean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2800" dirty="0" smtClean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769990" y="3133721"/>
            <a:ext cx="360000" cy="360000"/>
          </a:xfrm>
          <a:prstGeom prst="rect">
            <a:avLst/>
          </a:prstGeom>
        </p:spPr>
      </p:pic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Immagine 1" descr="logo_istituzFULL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8485" y="3806860"/>
            <a:ext cx="4051738" cy="202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6839" y="215480"/>
            <a:ext cx="4115339" cy="582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79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341107"/>
            <a:ext cx="8229600" cy="45693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Adesioni aperte per tutto il 2017</a:t>
            </a:r>
          </a:p>
          <a:p>
            <a:pPr marL="0" indent="0" algn="ctr">
              <a:buNone/>
            </a:pPr>
            <a:r>
              <a:rPr lang="it-IT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 per chi aderisce entro il 23 ottobre</a:t>
            </a:r>
          </a:p>
          <a:p>
            <a:pPr marL="0" indent="0" algn="ctr">
              <a:buNone/>
            </a:pPr>
            <a:r>
              <a:rPr lang="it-IT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ARRIVEDERCI AD </a:t>
            </a:r>
            <a:r>
              <a:rPr lang="it-IT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ECOMONDO</a:t>
            </a:r>
            <a:r>
              <a:rPr lang="it-IT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0" algn="ctr">
              <a:buNone/>
            </a:pPr>
            <a:r>
              <a:rPr lang="it-IT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it-IT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novembre </a:t>
            </a:r>
            <a:r>
              <a:rPr lang="it-IT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2017</a:t>
            </a:r>
          </a:p>
          <a:p>
            <a:pPr marL="0" indent="0" algn="ctr">
              <a:buNone/>
            </a:pPr>
            <a:r>
              <a:rPr lang="it-IT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RIMINI</a:t>
            </a:r>
            <a:endParaRPr lang="it-IT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776" y="3691802"/>
            <a:ext cx="2560320" cy="694944"/>
          </a:xfrm>
          <a:prstGeom prst="rect">
            <a:avLst/>
          </a:prstGeom>
        </p:spPr>
      </p:pic>
      <p:pic>
        <p:nvPicPr>
          <p:cNvPr id="5" name="Picture 4" descr="\\UTENTE-C80A503A\Archivio (K)\Studio TURSI\FIAB - Legambiente\FIAB\Label bike friendly\Bandiera con smile\Definitivo\KITgrafica_COMUNICICLABILI_Pagina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7704" y="403534"/>
            <a:ext cx="5328000" cy="1611524"/>
          </a:xfrm>
          <a:prstGeom prst="rect">
            <a:avLst/>
          </a:prstGeom>
          <a:noFill/>
        </p:spPr>
      </p:pic>
      <p:sp>
        <p:nvSpPr>
          <p:cNvPr id="6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30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346840" y="567559"/>
            <a:ext cx="8450319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BANDIERA E PUNTEGGI</a:t>
            </a:r>
          </a:p>
          <a:p>
            <a:pPr algn="just" defTabSz="914400">
              <a:spcBef>
                <a:spcPct val="35000"/>
              </a:spcBef>
              <a:buClr>
                <a:srgbClr val="F7B100"/>
              </a:buClr>
            </a:pPr>
            <a:r>
              <a:rPr lang="it-IT" altLang="it-IT" sz="20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-vari gradi di riconoscimento (superata la soglia minima di punteggio)</a:t>
            </a:r>
          </a:p>
          <a:p>
            <a:pPr algn="just" defTabSz="914400">
              <a:spcBef>
                <a:spcPct val="35000"/>
              </a:spcBef>
              <a:buClr>
                <a:srgbClr val="F7B100"/>
              </a:buClr>
            </a:pPr>
            <a:r>
              <a:rPr lang="it-IT" altLang="it-IT" sz="20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-punteggi per i PROGRESSI (premio alla policy),</a:t>
            </a:r>
          </a:p>
          <a:p>
            <a:pPr algn="just" defTabSz="914400">
              <a:spcBef>
                <a:spcPct val="35000"/>
              </a:spcBef>
              <a:buClr>
                <a:srgbClr val="F7B100"/>
              </a:buClr>
            </a:pPr>
            <a:r>
              <a:rPr lang="it-IT" altLang="it-IT" sz="20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obiettivo anche STIMOLARE  a far meglio nel tempo.</a:t>
            </a:r>
          </a:p>
          <a:p>
            <a:pPr algn="just" defTabSz="914400">
              <a:spcBef>
                <a:spcPct val="35000"/>
              </a:spcBef>
              <a:buClr>
                <a:srgbClr val="F7B100"/>
              </a:buClr>
            </a:pPr>
            <a:r>
              <a:rPr lang="it-IT" altLang="it-IT" sz="20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LOGO:</a:t>
            </a:r>
          </a:p>
          <a:p>
            <a:pPr algn="just" defTabSz="914400">
              <a:spcBef>
                <a:spcPct val="35000"/>
              </a:spcBef>
              <a:buClr>
                <a:srgbClr val="F7B100"/>
              </a:buClr>
            </a:pPr>
            <a:r>
              <a:rPr lang="it-IT" altLang="it-IT" sz="20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Il BIKE-SMILE di FIAB, da 1 a 5 a seconda del punteggio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pic>
        <p:nvPicPr>
          <p:cNvPr id="3" name="Picture 5" descr="\\UTENTE-C80A503A\Archivio (K)\Studio TURSI\FIAB - Legambiente\FIAB\Label bike friendly\Bandiera con smile\Definitivo\File leggeri 28-04-17\bandiera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011" y="4107578"/>
            <a:ext cx="2528066" cy="1786460"/>
          </a:xfrm>
          <a:prstGeom prst="rect">
            <a:avLst/>
          </a:prstGeom>
          <a:noFill/>
        </p:spPr>
      </p:pic>
      <p:pic>
        <p:nvPicPr>
          <p:cNvPr id="4" name="Picture 6" descr="\\UTENTE-C80A503A\Archivio (K)\Studio TURSI\FIAB - Legambiente\FIAB\Label bike friendly\Bandiera con smile\Definitivo\File leggeri 28-04-17\bandiera_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8834" y="4107578"/>
            <a:ext cx="2528066" cy="1786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346840" y="204941"/>
            <a:ext cx="84503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IL PORTALE: vetrina e strumento operativo</a:t>
            </a:r>
            <a:endParaRPr lang="it-IT" altLang="it-IT" sz="2400" b="1" dirty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  <a:hlinkClick r:id="rId3"/>
              </a:rPr>
              <a:t>www.comuniciclabili.it</a:t>
            </a: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 </a:t>
            </a:r>
            <a:endParaRPr lang="it-IT" altLang="it-IT" sz="2000" dirty="0" smtClean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magine 5"/>
          <p:cNvPicPr/>
          <p:nvPr/>
        </p:nvPicPr>
        <p:blipFill rotWithShape="1">
          <a:blip r:embed="rId4"/>
          <a:srcRect b="3337"/>
          <a:stretch/>
        </p:blipFill>
        <p:spPr bwMode="auto">
          <a:xfrm>
            <a:off x="898633" y="980728"/>
            <a:ext cx="7346731" cy="502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ale 1"/>
          <p:cNvSpPr/>
          <p:nvPr/>
        </p:nvSpPr>
        <p:spPr>
          <a:xfrm>
            <a:off x="898633" y="3491968"/>
            <a:ext cx="2305215" cy="945144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0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346840" y="204941"/>
            <a:ext cx="84503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IL PORTALE: vetrina e strumento operativo</a:t>
            </a:r>
            <a:endParaRPr lang="it-IT" altLang="it-IT" sz="2400" b="1" dirty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  <a:hlinkClick r:id="rId3"/>
              </a:rPr>
              <a:t>www.comuniciclabili.it</a:t>
            </a: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 </a:t>
            </a:r>
            <a:endParaRPr lang="it-IT" altLang="it-IT" sz="2000" dirty="0" smtClean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magine 5"/>
          <p:cNvPicPr/>
          <p:nvPr/>
        </p:nvPicPr>
        <p:blipFill rotWithShape="1">
          <a:blip r:embed="rId4"/>
          <a:srcRect b="3337"/>
          <a:stretch/>
        </p:blipFill>
        <p:spPr bwMode="auto">
          <a:xfrm>
            <a:off x="898633" y="980728"/>
            <a:ext cx="7346731" cy="502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ale 1"/>
          <p:cNvSpPr/>
          <p:nvPr/>
        </p:nvSpPr>
        <p:spPr>
          <a:xfrm>
            <a:off x="3203848" y="3491968"/>
            <a:ext cx="2305215" cy="945144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2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346840" y="204941"/>
            <a:ext cx="84503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IL PORTALE: vetrina e strumento operativo</a:t>
            </a:r>
            <a:endParaRPr lang="it-IT" altLang="it-IT" sz="2400" b="1" dirty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  <a:hlinkClick r:id="rId3"/>
              </a:rPr>
              <a:t>www.comuniciclabili.it</a:t>
            </a: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 </a:t>
            </a:r>
            <a:endParaRPr lang="it-IT" altLang="it-IT" sz="2000" dirty="0" smtClean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magine 5"/>
          <p:cNvPicPr/>
          <p:nvPr/>
        </p:nvPicPr>
        <p:blipFill rotWithShape="1">
          <a:blip r:embed="rId4"/>
          <a:srcRect b="3337"/>
          <a:stretch/>
        </p:blipFill>
        <p:spPr bwMode="auto">
          <a:xfrm>
            <a:off x="898633" y="980728"/>
            <a:ext cx="7346731" cy="502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ale 1"/>
          <p:cNvSpPr/>
          <p:nvPr/>
        </p:nvSpPr>
        <p:spPr>
          <a:xfrm>
            <a:off x="5364088" y="3491968"/>
            <a:ext cx="2305215" cy="945144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53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346840" y="204941"/>
            <a:ext cx="84503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IL PORTALE: vetrina e strumento operativo</a:t>
            </a:r>
            <a:endParaRPr lang="it-IT" altLang="it-IT" sz="2400" b="1" dirty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  <a:hlinkClick r:id="rId3"/>
              </a:rPr>
              <a:t>www.comuniciclabili.it</a:t>
            </a:r>
            <a:r>
              <a:rPr lang="it-IT" altLang="it-IT" sz="2400" b="1" dirty="0" smtClean="0">
                <a:solidFill>
                  <a:srgbClr val="0E4383"/>
                </a:solidFill>
                <a:latin typeface="Arial" pitchFamily="34" charset="0"/>
                <a:cs typeface="Arial" pitchFamily="34" charset="0"/>
              </a:rPr>
              <a:t> </a:t>
            </a:r>
            <a:endParaRPr lang="it-IT" altLang="it-IT" sz="2000" dirty="0" smtClean="0">
              <a:solidFill>
                <a:srgbClr val="0E43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magine 5"/>
          <p:cNvPicPr/>
          <p:nvPr/>
        </p:nvPicPr>
        <p:blipFill rotWithShape="1">
          <a:blip r:embed="rId4"/>
          <a:srcRect b="3337"/>
          <a:stretch/>
        </p:blipFill>
        <p:spPr bwMode="auto">
          <a:xfrm>
            <a:off x="898633" y="980728"/>
            <a:ext cx="7346731" cy="502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ale 1"/>
          <p:cNvSpPr/>
          <p:nvPr/>
        </p:nvSpPr>
        <p:spPr>
          <a:xfrm>
            <a:off x="4211480" y="1196752"/>
            <a:ext cx="2305215" cy="945144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21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248"/>
          <p:cNvSpPr txBox="1">
            <a:spLocks noChangeArrowheads="1"/>
          </p:cNvSpPr>
          <p:nvPr/>
        </p:nvSpPr>
        <p:spPr bwMode="auto">
          <a:xfrm>
            <a:off x="4462178" y="567558"/>
            <a:ext cx="4334981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LA GUIDA: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strumento per il turismo </a:t>
            </a:r>
          </a:p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e manifesto per città migliori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426" y="215480"/>
            <a:ext cx="4115339" cy="582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-6731876" y="36503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2105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ZoneTexte 248"/>
          <p:cNvSpPr txBox="1">
            <a:spLocks noChangeArrowheads="1"/>
          </p:cNvSpPr>
          <p:nvPr/>
        </p:nvSpPr>
        <p:spPr bwMode="auto">
          <a:xfrm>
            <a:off x="362605" y="6405222"/>
            <a:ext cx="73940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fr-FR" altLang="it-IT" b="1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ComuniCiclabili</a:t>
            </a:r>
            <a:r>
              <a:rPr lang="fr-FR" altLang="it-IT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		</a:t>
            </a:r>
            <a:r>
              <a:rPr lang="fr-FR" altLang="it-IT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Alessandro Tursi – </a:t>
            </a:r>
            <a:r>
              <a:rPr lang="fr-FR" altLang="it-IT" sz="1600" dirty="0" err="1" smtClean="0">
                <a:solidFill>
                  <a:srgbClr val="0E4383"/>
                </a:solidFill>
                <a:latin typeface="Arial" charset="0"/>
                <a:cs typeface="Arial" charset="0"/>
              </a:rPr>
              <a:t>Vicepresidente</a:t>
            </a:r>
            <a:r>
              <a:rPr lang="fr-FR" altLang="it-IT" sz="16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 FIAB</a:t>
            </a:r>
            <a:endParaRPr lang="fr-FR" altLang="it-IT" sz="1600" dirty="0" smtClean="0">
              <a:solidFill>
                <a:srgbClr val="FDD125"/>
              </a:solidFill>
              <a:latin typeface="Arial" charset="0"/>
              <a:cs typeface="Arial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558"/>
            <a:ext cx="5465290" cy="5465290"/>
          </a:xfrm>
          <a:prstGeom prst="rect">
            <a:avLst/>
          </a:prstGeom>
        </p:spPr>
      </p:pic>
      <p:sp>
        <p:nvSpPr>
          <p:cNvPr id="11" name="ZoneTexte 248"/>
          <p:cNvSpPr txBox="1">
            <a:spLocks noChangeArrowheads="1"/>
          </p:cNvSpPr>
          <p:nvPr/>
        </p:nvSpPr>
        <p:spPr bwMode="auto">
          <a:xfrm>
            <a:off x="346840" y="232386"/>
            <a:ext cx="84503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400"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400" b="1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REQUISITI MINIMI E AMBITI DI VALUTAZIONE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5812130" y="980728"/>
            <a:ext cx="333187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000" dirty="0">
              <a:solidFill>
                <a:srgbClr val="0E4383"/>
              </a:solidFill>
              <a:latin typeface="Glacial Indifference" pitchFamily="50" charset="0"/>
              <a:cs typeface="Arial" charset="0"/>
            </a:endParaRPr>
          </a:p>
          <a:p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Per risultare ammissibile il Comune deve rispondere positivamente a entrambe le seguenti condizioni minime: </a:t>
            </a:r>
          </a:p>
          <a:p>
            <a:endParaRPr lang="it-IT" sz="2000" dirty="0" smtClean="0">
              <a:solidFill>
                <a:srgbClr val="0E4383"/>
              </a:solidFill>
              <a:latin typeface="+mj-lt"/>
              <a:cs typeface="Arial" charset="0"/>
            </a:endParaRPr>
          </a:p>
          <a:p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a)Avere almeno una infrastruttura nella sezione B “Infrastrutture urbane”</a:t>
            </a:r>
          </a:p>
          <a:p>
            <a:endParaRPr lang="it-IT" sz="2000" dirty="0" smtClean="0">
              <a:solidFill>
                <a:srgbClr val="0E4383"/>
              </a:solidFill>
              <a:latin typeface="+mj-lt"/>
              <a:cs typeface="Arial" charset="0"/>
            </a:endParaRPr>
          </a:p>
          <a:p>
            <a:r>
              <a:rPr lang="it-IT" sz="2000" dirty="0" smtClean="0">
                <a:solidFill>
                  <a:srgbClr val="0E4383"/>
                </a:solidFill>
                <a:latin typeface="+mj-lt"/>
                <a:cs typeface="Arial" charset="0"/>
              </a:rPr>
              <a:t>b)Avere dati non nulli in almeno una delle altre tre sezioni.</a:t>
            </a:r>
          </a:p>
          <a:p>
            <a:endParaRPr lang="it-IT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3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461</Words>
  <Application>Microsoft Office PowerPoint</Application>
  <PresentationFormat>Presentazione su schermo (4:3)</PresentationFormat>
  <Paragraphs>198</Paragraphs>
  <Slides>21</Slides>
  <Notes>10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21</vt:i4>
      </vt:variant>
    </vt:vector>
  </HeadingPairs>
  <TitlesOfParts>
    <vt:vector size="32" baseType="lpstr">
      <vt:lpstr>MS PGothic</vt:lpstr>
      <vt:lpstr>MS PGothic</vt:lpstr>
      <vt:lpstr>Arial</vt:lpstr>
      <vt:lpstr>Calibri</vt:lpstr>
      <vt:lpstr>Glacial Indifference</vt:lpstr>
      <vt:lpstr>Times New Roman</vt:lpstr>
      <vt:lpstr>Wingdings</vt:lpstr>
      <vt:lpstr>2_Tema di Office</vt:lpstr>
      <vt:lpstr>3_Tema di Office</vt:lpstr>
      <vt:lpstr>1_Tema di Office</vt:lpstr>
      <vt:lpstr>4_Tema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a a</dc:creator>
  <cp:lastModifiedBy>Alessandro Bazzanella</cp:lastModifiedBy>
  <cp:revision>125</cp:revision>
  <dcterms:created xsi:type="dcterms:W3CDTF">2014-06-23T12:40:56Z</dcterms:created>
  <dcterms:modified xsi:type="dcterms:W3CDTF">2017-10-11T14:03:50Z</dcterms:modified>
</cp:coreProperties>
</file>